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 Bold Italic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Bold" panose="020B0604020202020204" charset="0"/>
      <p:regular r:id="rId23"/>
    </p:embeddedFont>
    <p:embeddedFont>
      <p:font typeface="Poppins" panose="020B0604020202020204" charset="0"/>
      <p:regular r:id="rId24"/>
    </p:embeddedFont>
    <p:embeddedFont>
      <p:font typeface="Poppins Medium" panose="020B0604020202020204" charset="0"/>
      <p:regular r:id="rId25"/>
    </p:embeddedFont>
    <p:embeddedFont>
      <p:font typeface="Poppins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50886-8D55-423F-884D-5F5E64EAEB27}" type="datetimeFigureOut">
              <a:rPr lang="pt-BR" smtClean="0"/>
              <a:t>25/08/2025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E7420-B251-4617-A427-208566F55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9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E7420-B251-4617-A427-208566F55A4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01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43513"/>
            <a:ext cx="9144000" cy="343487"/>
            <a:chOff x="0" y="0"/>
            <a:chExt cx="2408296" cy="90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90466"/>
            </a:xfrm>
            <a:custGeom>
              <a:avLst/>
              <a:gdLst/>
              <a:ahLst/>
              <a:cxnLst/>
              <a:rect l="l" t="t" r="r" b="b"/>
              <a:pathLst>
                <a:path w="2408296" h="90466">
                  <a:moveTo>
                    <a:pt x="0" y="0"/>
                  </a:moveTo>
                  <a:lnTo>
                    <a:pt x="2408296" y="0"/>
                  </a:lnTo>
                  <a:lnTo>
                    <a:pt x="2408296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8296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185571" flipH="1" flipV="1">
            <a:off x="8557803" y="3959117"/>
            <a:ext cx="13969695" cy="5395795"/>
          </a:xfrm>
          <a:custGeom>
            <a:avLst/>
            <a:gdLst/>
            <a:ahLst/>
            <a:cxnLst/>
            <a:rect l="l" t="t" r="r" b="b"/>
            <a:pathLst>
              <a:path w="13969695" h="5395795">
                <a:moveTo>
                  <a:pt x="13969695" y="5395795"/>
                </a:moveTo>
                <a:lnTo>
                  <a:pt x="0" y="5395795"/>
                </a:lnTo>
                <a:lnTo>
                  <a:pt x="0" y="0"/>
                </a:lnTo>
                <a:lnTo>
                  <a:pt x="13969695" y="0"/>
                </a:lnTo>
                <a:lnTo>
                  <a:pt x="13969695" y="53957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090095">
            <a:off x="-2144881" y="45720"/>
            <a:ext cx="7315200" cy="1965960"/>
          </a:xfrm>
          <a:custGeom>
            <a:avLst/>
            <a:gdLst/>
            <a:ahLst/>
            <a:cxnLst/>
            <a:rect l="l" t="t" r="r" b="b"/>
            <a:pathLst>
              <a:path w="7315200" h="1965960">
                <a:moveTo>
                  <a:pt x="0" y="0"/>
                </a:moveTo>
                <a:lnTo>
                  <a:pt x="7315200" y="0"/>
                </a:lnTo>
                <a:lnTo>
                  <a:pt x="7315200" y="1965960"/>
                </a:lnTo>
                <a:lnTo>
                  <a:pt x="0" y="1965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228216" y="4309539"/>
            <a:ext cx="6821081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1" spc="-14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Conexões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-1947529" y="1947529"/>
            <a:ext cx="4238545" cy="343487"/>
            <a:chOff x="0" y="0"/>
            <a:chExt cx="1116325" cy="90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6324" cy="90466"/>
            </a:xfrm>
            <a:custGeom>
              <a:avLst/>
              <a:gdLst/>
              <a:ahLst/>
              <a:cxnLst/>
              <a:rect l="l" t="t" r="r" b="b"/>
              <a:pathLst>
                <a:path w="1116324" h="90466">
                  <a:moveTo>
                    <a:pt x="0" y="0"/>
                  </a:moveTo>
                  <a:lnTo>
                    <a:pt x="1116324" y="0"/>
                  </a:lnTo>
                  <a:lnTo>
                    <a:pt x="1116324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16325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27785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2506" y="971550"/>
            <a:ext cx="4770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Curiosidade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2082" y="2587942"/>
            <a:ext cx="565839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Resolução nº 574/2011 e depois nº 717/2019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2082" y="1771368"/>
            <a:ext cx="60416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Regras da Anatel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2506" y="3396615"/>
            <a:ext cx="5658398" cy="392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As operadoras não são obrigadas a entregar 100% da velocidade contratada o tempo todo, mas devem garantir no mínimo 40% em qualquer momento e 80% em média mensal.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51049" cy="127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558576">
            <a:off x="6646171" y="-1172108"/>
            <a:ext cx="16916074" cy="7083606"/>
          </a:xfrm>
          <a:custGeom>
            <a:avLst/>
            <a:gdLst/>
            <a:ahLst/>
            <a:cxnLst/>
            <a:rect l="l" t="t" r="r" b="b"/>
            <a:pathLst>
              <a:path w="16916074" h="7083606">
                <a:moveTo>
                  <a:pt x="0" y="0"/>
                </a:moveTo>
                <a:lnTo>
                  <a:pt x="16916074" y="0"/>
                </a:lnTo>
                <a:lnTo>
                  <a:pt x="16916074" y="7083606"/>
                </a:lnTo>
                <a:lnTo>
                  <a:pt x="0" y="708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121614" y="5143500"/>
            <a:ext cx="6044772" cy="5143500"/>
            <a:chOff x="0" y="0"/>
            <a:chExt cx="1432835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32835" cy="127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221496" y="1456808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Wi-Fi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496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Vantagens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076" y="6482689"/>
            <a:ext cx="5636258" cy="277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430" lvl="1" indent="-297715" algn="l">
              <a:lnSpc>
                <a:spcPts val="4412"/>
              </a:lnSpc>
              <a:buFont typeface="Arial"/>
              <a:buChar char="•"/>
            </a:pPr>
            <a:r>
              <a:rPr lang="en-US" sz="275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Alta velocidade.</a:t>
            </a:r>
          </a:p>
          <a:p>
            <a:pPr marL="595430" lvl="1" indent="-297715" algn="l">
              <a:lnSpc>
                <a:spcPts val="4412"/>
              </a:lnSpc>
              <a:buFont typeface="Arial"/>
              <a:buChar char="•"/>
            </a:pPr>
            <a:r>
              <a:rPr lang="en-US" sz="275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Fácil de configurar.</a:t>
            </a:r>
          </a:p>
          <a:p>
            <a:pPr marL="595430" lvl="1" indent="-297715" algn="l">
              <a:lnSpc>
                <a:spcPts val="4412"/>
              </a:lnSpc>
              <a:buFont typeface="Arial"/>
              <a:buChar char="•"/>
            </a:pPr>
            <a:r>
              <a:rPr lang="en-US" sz="275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Padrão amplamente aceito em dispositivos modernos.</a:t>
            </a:r>
          </a:p>
          <a:p>
            <a:pPr algn="l">
              <a:lnSpc>
                <a:spcPts val="4412"/>
              </a:lnSpc>
            </a:pPr>
            <a:endParaRPr lang="en-US" sz="2757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1496" y="2707518"/>
            <a:ext cx="5814035" cy="21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Opera principalmente em 2.4 GHz e 5 GHz (novos padrões usam 6 GHz – Wi-Fi 6E).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Usa um ponto de acesso (roteador) para interligar dispositivos a uma rede local e à Internet.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04689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Limitações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4689" y="6539839"/>
            <a:ext cx="3678622" cy="32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Consome bastante energia (não ideal para dispositivos pequenos a bateria).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Alcance limitado (paredes reduzem o sinal).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Pode sofrer interferência com micro-ondas e outros equipamentos de 2.4 GHz.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-1947529" y="1947529"/>
            <a:ext cx="4238545" cy="343487"/>
            <a:chOff x="0" y="0"/>
            <a:chExt cx="1116325" cy="90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6324" cy="90466"/>
            </a:xfrm>
            <a:custGeom>
              <a:avLst/>
              <a:gdLst/>
              <a:ahLst/>
              <a:cxnLst/>
              <a:rect l="l" t="t" r="r" b="b"/>
              <a:pathLst>
                <a:path w="1116324" h="90466">
                  <a:moveTo>
                    <a:pt x="0" y="0"/>
                  </a:moveTo>
                  <a:lnTo>
                    <a:pt x="1116324" y="0"/>
                  </a:lnTo>
                  <a:lnTo>
                    <a:pt x="1116324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16325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66766" y="1651396"/>
            <a:ext cx="2052000" cy="750732"/>
          </a:xfrm>
          <a:custGeom>
            <a:avLst/>
            <a:gdLst/>
            <a:ahLst/>
            <a:cxnLst/>
            <a:rect l="l" t="t" r="r" b="b"/>
            <a:pathLst>
              <a:path w="2052000" h="750732">
                <a:moveTo>
                  <a:pt x="0" y="0"/>
                </a:moveTo>
                <a:lnTo>
                  <a:pt x="2052000" y="0"/>
                </a:lnTo>
                <a:lnTo>
                  <a:pt x="2052000" y="750731"/>
                </a:lnTo>
                <a:lnTo>
                  <a:pt x="0" y="750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67683" y="1552866"/>
            <a:ext cx="2569574" cy="1175244"/>
          </a:xfrm>
          <a:custGeom>
            <a:avLst/>
            <a:gdLst/>
            <a:ahLst/>
            <a:cxnLst/>
            <a:rect l="l" t="t" r="r" b="b"/>
            <a:pathLst>
              <a:path w="2569574" h="1175244">
                <a:moveTo>
                  <a:pt x="0" y="0"/>
                </a:moveTo>
                <a:lnTo>
                  <a:pt x="2569574" y="0"/>
                </a:lnTo>
                <a:lnTo>
                  <a:pt x="2569574" y="1175244"/>
                </a:lnTo>
                <a:lnTo>
                  <a:pt x="0" y="117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12082" y="1545749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Wi-Fi 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572" y="2748835"/>
            <a:ext cx="7030389" cy="65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Lançado em 2019, pensado para ambientes com muitos dispositivos conectados.</a:t>
            </a:r>
          </a:p>
          <a:p>
            <a:pPr algn="l">
              <a:lnSpc>
                <a:spcPts val="4359"/>
              </a:lnSpc>
            </a:pPr>
            <a:endParaRPr lang="en-US" sz="2724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59"/>
              </a:lnSpc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Benefícios práticos: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Melhor desempenho em lugares lotados (shoppings, escolas, escritórios).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Mais velocidade real por dispositivo.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Mais eficiência energética (ideal para IoT e celulares).</a:t>
            </a:r>
          </a:p>
          <a:p>
            <a:pPr algn="l">
              <a:lnSpc>
                <a:spcPts val="4359"/>
              </a:lnSpc>
            </a:pPr>
            <a:endParaRPr lang="en-US" sz="2724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37257" y="1638260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Wi-Fi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24028" y="2594760"/>
            <a:ext cx="7030389" cy="71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Velocidade máxima teórica: até 46 Gbps</a:t>
            </a:r>
          </a:p>
          <a:p>
            <a:pPr algn="l">
              <a:lnSpc>
                <a:spcPts val="4359"/>
              </a:lnSpc>
            </a:pPr>
            <a:endParaRPr lang="en-US" sz="2724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59"/>
              </a:lnSpc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Benefícios práticos: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Internet 10x mais rápida que o Wi-Fi 6.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Conexões muito mais estáveis para streaming 8K, realidade virtual, cloud gaming.</a:t>
            </a:r>
          </a:p>
          <a:p>
            <a:pPr marL="588320" lvl="1" indent="-294160" algn="l">
              <a:lnSpc>
                <a:spcPts val="4359"/>
              </a:lnSpc>
              <a:buFont typeface="Arial"/>
              <a:buChar char="•"/>
            </a:pPr>
            <a:r>
              <a:rPr lang="en-US" sz="272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Melhor suporte para casas inteligentes com dezenas de dispositivos conectados.</a:t>
            </a:r>
          </a:p>
          <a:p>
            <a:pPr algn="l">
              <a:lnSpc>
                <a:spcPts val="4359"/>
              </a:lnSpc>
            </a:pPr>
            <a:endParaRPr lang="en-US" sz="2724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5593" y="114300"/>
            <a:ext cx="16448213" cy="8639222"/>
          </a:xfrm>
          <a:custGeom>
            <a:avLst/>
            <a:gdLst/>
            <a:ahLst/>
            <a:cxnLst/>
            <a:rect l="l" t="t" r="r" b="b"/>
            <a:pathLst>
              <a:path w="17552720" h="9379663">
                <a:moveTo>
                  <a:pt x="0" y="0"/>
                </a:moveTo>
                <a:lnTo>
                  <a:pt x="17552720" y="0"/>
                </a:lnTo>
                <a:lnTo>
                  <a:pt x="17552720" y="9379664"/>
                </a:lnTo>
                <a:lnTo>
                  <a:pt x="0" y="937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876798" y="9539626"/>
            <a:ext cx="830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MIMO</a:t>
            </a:r>
            <a:r>
              <a:rPr lang="pt-BR" dirty="0" smtClean="0">
                <a:solidFill>
                  <a:schemeClr val="bg1"/>
                </a:solidFill>
              </a:rPr>
              <a:t> significa </a:t>
            </a:r>
            <a:r>
              <a:rPr lang="pt-BR" b="1" dirty="0" err="1" smtClean="0">
                <a:solidFill>
                  <a:schemeClr val="bg1"/>
                </a:solidFill>
              </a:rPr>
              <a:t>Multiple</a:t>
            </a:r>
            <a:r>
              <a:rPr lang="pt-BR" b="1" dirty="0" smtClean="0">
                <a:solidFill>
                  <a:schemeClr val="bg1"/>
                </a:solidFill>
              </a:rPr>
              <a:t> Input, </a:t>
            </a:r>
            <a:r>
              <a:rPr lang="pt-BR" b="1" dirty="0" err="1" smtClean="0">
                <a:solidFill>
                  <a:schemeClr val="bg1"/>
                </a:solidFill>
              </a:rPr>
              <a:t>Multiple</a:t>
            </a:r>
            <a:r>
              <a:rPr lang="pt-BR" b="1" dirty="0" smtClean="0">
                <a:solidFill>
                  <a:schemeClr val="bg1"/>
                </a:solidFill>
              </a:rPr>
              <a:t> Output</a:t>
            </a:r>
            <a:r>
              <a:rPr lang="pt-BR" dirty="0" smtClean="0">
                <a:solidFill>
                  <a:schemeClr val="bg1"/>
                </a:solidFill>
              </a:rPr>
              <a:t> (</a:t>
            </a:r>
            <a:r>
              <a:rPr lang="pt-BR" i="1" dirty="0" smtClean="0">
                <a:solidFill>
                  <a:schemeClr val="bg1"/>
                </a:solidFill>
              </a:rPr>
              <a:t>Múltiplas Entradas, Múltiplas Saídas</a:t>
            </a:r>
            <a:r>
              <a:rPr lang="pt-BR" dirty="0" smtClean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131994" y="8965718"/>
            <a:ext cx="117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MU-MIMO (</a:t>
            </a:r>
            <a:r>
              <a:rPr lang="pt-BR" dirty="0" err="1">
                <a:solidFill>
                  <a:schemeClr val="bg1"/>
                </a:solidFill>
              </a:rPr>
              <a:t>Multi-User</a:t>
            </a:r>
            <a:r>
              <a:rPr lang="pt-BR" dirty="0">
                <a:solidFill>
                  <a:schemeClr val="bg1"/>
                </a:solidFill>
              </a:rPr>
              <a:t> MIMO</a:t>
            </a:r>
            <a:r>
              <a:rPr lang="pt-BR" dirty="0" smtClean="0">
                <a:solidFill>
                  <a:schemeClr val="bg1"/>
                </a:solidFill>
              </a:rPr>
              <a:t>) - </a:t>
            </a:r>
            <a:r>
              <a:rPr lang="pt-BR" dirty="0">
                <a:solidFill>
                  <a:schemeClr val="bg1"/>
                </a:solidFill>
              </a:rPr>
              <a:t>o roteador manda 2 fluxos para um celular e 2 fluxos para um notebook, </a:t>
            </a:r>
            <a:r>
              <a:rPr lang="pt-BR" b="1" dirty="0">
                <a:solidFill>
                  <a:schemeClr val="bg1"/>
                </a:solidFill>
              </a:rPr>
              <a:t>ao mesmo tempo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-1947529" y="1947529"/>
            <a:ext cx="4238545" cy="343487"/>
            <a:chOff x="0" y="0"/>
            <a:chExt cx="1116325" cy="90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6324" cy="90466"/>
            </a:xfrm>
            <a:custGeom>
              <a:avLst/>
              <a:gdLst/>
              <a:ahLst/>
              <a:cxnLst/>
              <a:rect l="l" t="t" r="r" b="b"/>
              <a:pathLst>
                <a:path w="1116324" h="90466">
                  <a:moveTo>
                    <a:pt x="0" y="0"/>
                  </a:moveTo>
                  <a:lnTo>
                    <a:pt x="1116324" y="0"/>
                  </a:lnTo>
                  <a:lnTo>
                    <a:pt x="1116324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16325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2082" y="1545749"/>
            <a:ext cx="792755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2,4 GHz, 5 GHz e 6 GHz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487" y="3090691"/>
            <a:ext cx="17264149" cy="551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endParaRPr/>
          </a:p>
          <a:p>
            <a:pPr algn="ctr">
              <a:lnSpc>
                <a:spcPts val="4389"/>
              </a:lnSpc>
            </a:pPr>
            <a:r>
              <a:rPr lang="en-US" sz="3135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2,4 GHz → “Sinal que vai longe”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Ondas mais longas, conseguem atravessar paredes com mais facilidade.</a:t>
            </a:r>
          </a:p>
          <a:p>
            <a:pPr algn="ctr">
              <a:lnSpc>
                <a:spcPts val="4389"/>
              </a:lnSpc>
            </a:pPr>
            <a:endParaRPr lang="en-US" sz="3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389"/>
              </a:lnSpc>
            </a:pPr>
            <a:r>
              <a:rPr lang="en-US" sz="3135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5 GHz → “Mais rápido, mas não vai tão longe”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Ondas menores, carregam mais dados → mais velocidade.</a:t>
            </a:r>
          </a:p>
          <a:p>
            <a:pPr algn="ctr">
              <a:lnSpc>
                <a:spcPts val="4389"/>
              </a:lnSpc>
            </a:pPr>
            <a:endParaRPr lang="en-US" sz="3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389"/>
              </a:lnSpc>
            </a:pPr>
            <a:r>
              <a:rPr lang="en-US" sz="3135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6 GHz → “Superestrada limpa e rápida”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Velocidades altíssimas, mas alcance curto (ideal no mesmo cômodo do roteador).</a:t>
            </a:r>
          </a:p>
          <a:p>
            <a:pPr algn="ctr">
              <a:lnSpc>
                <a:spcPts val="4389"/>
              </a:lnSpc>
              <a:spcBef>
                <a:spcPct val="0"/>
              </a:spcBef>
            </a:pPr>
            <a:endParaRPr lang="en-US" sz="3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311" y="6918118"/>
            <a:ext cx="17499377" cy="2800826"/>
          </a:xfrm>
          <a:custGeom>
            <a:avLst/>
            <a:gdLst/>
            <a:ahLst/>
            <a:cxnLst/>
            <a:rect l="l" t="t" r="r" b="b"/>
            <a:pathLst>
              <a:path w="17499377" h="2800826">
                <a:moveTo>
                  <a:pt x="0" y="0"/>
                </a:moveTo>
                <a:lnTo>
                  <a:pt x="17499378" y="0"/>
                </a:lnTo>
                <a:lnTo>
                  <a:pt x="17499378" y="2800826"/>
                </a:lnTo>
                <a:lnTo>
                  <a:pt x="0" y="280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62977" y="853138"/>
            <a:ext cx="9762021" cy="5494623"/>
          </a:xfrm>
          <a:custGeom>
            <a:avLst/>
            <a:gdLst/>
            <a:ahLst/>
            <a:cxnLst/>
            <a:rect l="l" t="t" r="r" b="b"/>
            <a:pathLst>
              <a:path w="9762021" h="5494623">
                <a:moveTo>
                  <a:pt x="0" y="0"/>
                </a:moveTo>
                <a:lnTo>
                  <a:pt x="9762021" y="0"/>
                </a:lnTo>
                <a:lnTo>
                  <a:pt x="9762021" y="5494624"/>
                </a:lnTo>
                <a:lnTo>
                  <a:pt x="0" y="549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54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4200988"/>
            <a:ext cx="9144000" cy="343487"/>
            <a:chOff x="0" y="0"/>
            <a:chExt cx="2408296" cy="904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90466"/>
            </a:xfrm>
            <a:custGeom>
              <a:avLst/>
              <a:gdLst/>
              <a:ahLst/>
              <a:cxnLst/>
              <a:rect l="l" t="t" r="r" b="b"/>
              <a:pathLst>
                <a:path w="2408296" h="90466">
                  <a:moveTo>
                    <a:pt x="0" y="0"/>
                  </a:moveTo>
                  <a:lnTo>
                    <a:pt x="2408296" y="0"/>
                  </a:lnTo>
                  <a:lnTo>
                    <a:pt x="2408296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408296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4689992">
            <a:off x="10289729" y="-1421921"/>
            <a:ext cx="13969695" cy="5395795"/>
          </a:xfrm>
          <a:custGeom>
            <a:avLst/>
            <a:gdLst/>
            <a:ahLst/>
            <a:cxnLst/>
            <a:rect l="l" t="t" r="r" b="b"/>
            <a:pathLst>
              <a:path w="13969695" h="5395795">
                <a:moveTo>
                  <a:pt x="0" y="0"/>
                </a:moveTo>
                <a:lnTo>
                  <a:pt x="13969695" y="0"/>
                </a:lnTo>
                <a:lnTo>
                  <a:pt x="13969695" y="5395795"/>
                </a:lnTo>
                <a:lnTo>
                  <a:pt x="0" y="539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544727" y="5115975"/>
            <a:ext cx="14486883" cy="369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4818" lvl="1" indent="-397409" algn="l">
              <a:lnSpc>
                <a:spcPts val="5890"/>
              </a:lnSpc>
              <a:buFont typeface="Arial"/>
              <a:buChar char="•"/>
            </a:pPr>
            <a:r>
              <a:rPr lang="en-US" sz="3681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É um padrão de rede sem fio baseado no protocolo IEEE 802.11, criado em 1997.</a:t>
            </a:r>
          </a:p>
          <a:p>
            <a:pPr marL="794818" lvl="1" indent="-397409" algn="l">
              <a:lnSpc>
                <a:spcPts val="5890"/>
              </a:lnSpc>
              <a:buFont typeface="Arial"/>
              <a:buChar char="•"/>
            </a:pPr>
            <a:r>
              <a:rPr lang="en-US" sz="3681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Substitui cabos de rede (Ethernet) e permite alta taxa de transferência de dados em curtas e médias distâncias.</a:t>
            </a:r>
          </a:p>
          <a:p>
            <a:pPr algn="l">
              <a:lnSpc>
                <a:spcPts val="5890"/>
              </a:lnSpc>
            </a:pPr>
            <a:endParaRPr lang="en-US" sz="3681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44727" y="2546276"/>
            <a:ext cx="46681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Wi-Fi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51049" cy="127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558576">
            <a:off x="6646171" y="-1172108"/>
            <a:ext cx="16916074" cy="7083606"/>
          </a:xfrm>
          <a:custGeom>
            <a:avLst/>
            <a:gdLst/>
            <a:ahLst/>
            <a:cxnLst/>
            <a:rect l="l" t="t" r="r" b="b"/>
            <a:pathLst>
              <a:path w="16916074" h="7083606">
                <a:moveTo>
                  <a:pt x="0" y="0"/>
                </a:moveTo>
                <a:lnTo>
                  <a:pt x="16916074" y="0"/>
                </a:lnTo>
                <a:lnTo>
                  <a:pt x="16916074" y="7083606"/>
                </a:lnTo>
                <a:lnTo>
                  <a:pt x="0" y="708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6121614" y="5143500"/>
            <a:ext cx="6044772" cy="5143500"/>
            <a:chOff x="0" y="0"/>
            <a:chExt cx="1432835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32835" cy="127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221496" y="1456808"/>
            <a:ext cx="3627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IEEE 802.11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496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Camadas envolvidas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646" y="6539839"/>
            <a:ext cx="5813688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 IEEE 802.11 atua principalmente em duas camadas do modelo OSI:</a:t>
            </a:r>
          </a:p>
          <a:p>
            <a:pPr marL="388620" lvl="1" indent="-194310" algn="l">
              <a:lnSpc>
                <a:spcPts val="2880"/>
              </a:lnSpc>
              <a:buAutoNum type="arabicPeriod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Camada Física (PHY): define frequências, modulação, alcance e velocidade.</a:t>
            </a:r>
          </a:p>
          <a:p>
            <a:pPr marL="388620" lvl="1" indent="-194310" algn="l">
              <a:lnSpc>
                <a:spcPts val="2880"/>
              </a:lnSpc>
              <a:buAutoNum type="arabicPeriod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Camada de Enlace de Dados (Data Link – MAC): define endereçamento, controle de acesso ao meio e transmissão de quadros.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1496" y="2707518"/>
            <a:ext cx="7837940" cy="142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472" lvl="1" indent="-192236" algn="l">
              <a:lnSpc>
                <a:spcPts val="2849"/>
              </a:lnSpc>
              <a:buFont typeface="Arial"/>
              <a:buChar char="•"/>
            </a:pPr>
            <a:r>
              <a:rPr lang="en-US" sz="178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Conjunto de padrões de comunicação sem fio, criado em 1997, o 802.11 especifica como os dispositivos se comunicam em redes locais sem fio (WLAN – Wireless Local Area Network).</a:t>
            </a:r>
          </a:p>
          <a:p>
            <a:pPr algn="l">
              <a:lnSpc>
                <a:spcPts val="2849"/>
              </a:lnSpc>
            </a:pPr>
            <a:endParaRPr lang="en-US" sz="178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04689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Segurança no 802.11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8839" y="6539839"/>
            <a:ext cx="5947547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WEP (1999):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inseguro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facilmente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quebrado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WPA (2003):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melhorou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mas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ainda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vulnerável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88620" lvl="1" indent="-194310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WPA2 (2004):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padrão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muitos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anos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AES(</a:t>
            </a:r>
            <a:br>
              <a:rPr lang="en-US" sz="18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i="1" dirty="0" err="1"/>
              <a:t>Advanced</a:t>
            </a:r>
            <a:r>
              <a:rPr lang="pt-BR" i="1" dirty="0"/>
              <a:t> </a:t>
            </a:r>
            <a:r>
              <a:rPr lang="pt-BR" i="1" dirty="0" err="1"/>
              <a:t>Encryption</a:t>
            </a:r>
            <a:r>
              <a:rPr lang="pt-BR" i="1" dirty="0"/>
              <a:t> Standard</a:t>
            </a:r>
            <a:r>
              <a:rPr lang="pt-BR" dirty="0"/>
              <a:t> (Padrão de Criptografia Avançado</a:t>
            </a:r>
            <a:r>
              <a:rPr lang="pt-BR" dirty="0" smtClean="0"/>
              <a:t>))</a:t>
            </a:r>
            <a:r>
              <a:rPr lang="en-US" sz="1800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WPA3 (2018):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mais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seguro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inclui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proteção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contra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ataques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força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bruta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880"/>
              </a:lnSpc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169" y="231152"/>
            <a:ext cx="18105831" cy="9924550"/>
          </a:xfrm>
          <a:custGeom>
            <a:avLst/>
            <a:gdLst/>
            <a:ahLst/>
            <a:cxnLst/>
            <a:rect l="l" t="t" r="r" b="b"/>
            <a:pathLst>
              <a:path w="18105831" h="9924550">
                <a:moveTo>
                  <a:pt x="0" y="0"/>
                </a:moveTo>
                <a:lnTo>
                  <a:pt x="18105831" y="0"/>
                </a:lnTo>
                <a:lnTo>
                  <a:pt x="18105831" y="9924550"/>
                </a:lnTo>
                <a:lnTo>
                  <a:pt x="0" y="9924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777" y="741041"/>
            <a:ext cx="17968686" cy="8768922"/>
          </a:xfrm>
          <a:custGeom>
            <a:avLst/>
            <a:gdLst/>
            <a:ahLst/>
            <a:cxnLst/>
            <a:rect l="l" t="t" r="r" b="b"/>
            <a:pathLst>
              <a:path w="17968686" h="8768922">
                <a:moveTo>
                  <a:pt x="0" y="0"/>
                </a:moveTo>
                <a:lnTo>
                  <a:pt x="17968686" y="0"/>
                </a:lnTo>
                <a:lnTo>
                  <a:pt x="17968686" y="8768922"/>
                </a:lnTo>
                <a:lnTo>
                  <a:pt x="0" y="876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4653" y="3990801"/>
            <a:ext cx="208105" cy="297293"/>
          </a:xfrm>
          <a:custGeom>
            <a:avLst/>
            <a:gdLst/>
            <a:ahLst/>
            <a:cxnLst/>
            <a:rect l="l" t="t" r="r" b="b"/>
            <a:pathLst>
              <a:path w="208105" h="297293">
                <a:moveTo>
                  <a:pt x="0" y="0"/>
                </a:moveTo>
                <a:lnTo>
                  <a:pt x="208105" y="0"/>
                </a:lnTo>
                <a:lnTo>
                  <a:pt x="208105" y="297293"/>
                </a:lnTo>
                <a:lnTo>
                  <a:pt x="0" y="297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7352672" cy="10287000"/>
            <a:chOff x="0" y="0"/>
            <a:chExt cx="193650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6506" cy="2709333"/>
            </a:xfrm>
            <a:custGeom>
              <a:avLst/>
              <a:gdLst/>
              <a:ahLst/>
              <a:cxnLst/>
              <a:rect l="l" t="t" r="r" b="b"/>
              <a:pathLst>
                <a:path w="1936506" h="2709333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3650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4506284" cy="343487"/>
            <a:chOff x="0" y="0"/>
            <a:chExt cx="1186840" cy="904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6840" cy="90466"/>
            </a:xfrm>
            <a:custGeom>
              <a:avLst/>
              <a:gdLst/>
              <a:ahLst/>
              <a:cxnLst/>
              <a:rect l="l" t="t" r="r" b="b"/>
              <a:pathLst>
                <a:path w="1186840" h="90466">
                  <a:moveTo>
                    <a:pt x="0" y="0"/>
                  </a:moveTo>
                  <a:lnTo>
                    <a:pt x="1186840" y="0"/>
                  </a:lnTo>
                  <a:lnTo>
                    <a:pt x="1186840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86840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089252">
            <a:off x="-8678509" y="6140222"/>
            <a:ext cx="13969695" cy="5395795"/>
          </a:xfrm>
          <a:custGeom>
            <a:avLst/>
            <a:gdLst/>
            <a:ahLst/>
            <a:cxnLst/>
            <a:rect l="l" t="t" r="r" b="b"/>
            <a:pathLst>
              <a:path w="13969695" h="5395795">
                <a:moveTo>
                  <a:pt x="0" y="0"/>
                </a:moveTo>
                <a:lnTo>
                  <a:pt x="13969695" y="0"/>
                </a:lnTo>
                <a:lnTo>
                  <a:pt x="13969695" y="5395794"/>
                </a:lnTo>
                <a:lnTo>
                  <a:pt x="0" y="539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849944" y="2072619"/>
            <a:ext cx="9797524" cy="6123452"/>
          </a:xfrm>
          <a:custGeom>
            <a:avLst/>
            <a:gdLst/>
            <a:ahLst/>
            <a:cxnLst/>
            <a:rect l="l" t="t" r="r" b="b"/>
            <a:pathLst>
              <a:path w="9797524" h="6123452">
                <a:moveTo>
                  <a:pt x="0" y="0"/>
                </a:moveTo>
                <a:lnTo>
                  <a:pt x="9797523" y="0"/>
                </a:lnTo>
                <a:lnTo>
                  <a:pt x="9797523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1475" y="1167744"/>
            <a:ext cx="679378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Largura de Banda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475" y="2577444"/>
            <a:ext cx="6612888" cy="9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É a capacidade máxima de transmissão de dados de um canal de comunicação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9892" y="4192844"/>
            <a:ext cx="6612888" cy="44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Qualidade dos conectores e crimpagem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9892" y="4873307"/>
            <a:ext cx="6612888" cy="44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Switches e roteadores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475" y="5556568"/>
            <a:ext cx="6612888" cy="44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299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Interferência eletromagnética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5308" y="2327317"/>
            <a:ext cx="11941084" cy="5632367"/>
          </a:xfrm>
          <a:custGeom>
            <a:avLst/>
            <a:gdLst/>
            <a:ahLst/>
            <a:cxnLst/>
            <a:rect l="l" t="t" r="r" b="b"/>
            <a:pathLst>
              <a:path w="11941084" h="5632367">
                <a:moveTo>
                  <a:pt x="0" y="0"/>
                </a:moveTo>
                <a:lnTo>
                  <a:pt x="11941084" y="0"/>
                </a:lnTo>
                <a:lnTo>
                  <a:pt x="11941084" y="5632366"/>
                </a:lnTo>
                <a:lnTo>
                  <a:pt x="0" y="563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0286" y="2441290"/>
            <a:ext cx="5434529" cy="5404420"/>
          </a:xfrm>
          <a:custGeom>
            <a:avLst/>
            <a:gdLst/>
            <a:ahLst/>
            <a:cxnLst/>
            <a:rect l="l" t="t" r="r" b="b"/>
            <a:pathLst>
              <a:path w="5434529" h="5404420">
                <a:moveTo>
                  <a:pt x="0" y="0"/>
                </a:moveTo>
                <a:lnTo>
                  <a:pt x="5434528" y="0"/>
                </a:lnTo>
                <a:lnTo>
                  <a:pt x="5434528" y="5404420"/>
                </a:lnTo>
                <a:lnTo>
                  <a:pt x="0" y="5404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6926" y="486415"/>
            <a:ext cx="14774149" cy="7867625"/>
          </a:xfrm>
          <a:custGeom>
            <a:avLst/>
            <a:gdLst/>
            <a:ahLst/>
            <a:cxnLst/>
            <a:rect l="l" t="t" r="r" b="b"/>
            <a:pathLst>
              <a:path w="14774149" h="7867625">
                <a:moveTo>
                  <a:pt x="0" y="0"/>
                </a:moveTo>
                <a:lnTo>
                  <a:pt x="14774148" y="0"/>
                </a:lnTo>
                <a:lnTo>
                  <a:pt x="14774148" y="7867625"/>
                </a:lnTo>
                <a:lnTo>
                  <a:pt x="0" y="786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16315" y="9287192"/>
            <a:ext cx="5626745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100 Mbps ÷ 8 = 12,5 MB/s ( Onde 1 byte = 8 bits)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-1947529" y="1947529"/>
            <a:ext cx="4238545" cy="343487"/>
            <a:chOff x="0" y="0"/>
            <a:chExt cx="1116325" cy="90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6324" cy="90466"/>
            </a:xfrm>
            <a:custGeom>
              <a:avLst/>
              <a:gdLst/>
              <a:ahLst/>
              <a:cxnLst/>
              <a:rect l="l" t="t" r="r" b="b"/>
              <a:pathLst>
                <a:path w="1116324" h="90466">
                  <a:moveTo>
                    <a:pt x="0" y="0"/>
                  </a:moveTo>
                  <a:lnTo>
                    <a:pt x="1116324" y="0"/>
                  </a:lnTo>
                  <a:lnTo>
                    <a:pt x="1116324" y="90466"/>
                  </a:lnTo>
                  <a:lnTo>
                    <a:pt x="0" y="90466"/>
                  </a:lnTo>
                  <a:close/>
                </a:path>
              </a:pathLst>
            </a:custGeom>
            <a:solidFill>
              <a:srgbClr val="4DE1C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16325" cy="147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27785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2506" y="971550"/>
            <a:ext cx="477002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Curiosidade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2082" y="2587942"/>
            <a:ext cx="565839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Resolução nº 574/2011 e depois nº 717/2019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2082" y="1771368"/>
            <a:ext cx="60416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Regras da Anatel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2082" y="3098483"/>
            <a:ext cx="5658398" cy="28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Velocidade instantânea mínima (download/upload)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 usuário deve receber pelo menos 40% da velocidade contratada em qualquer momento.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Exemplo: plano de 100 Mbps → no pior momento, não pode ficar abaixo de 40 Mbps.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2082" y="6035993"/>
            <a:ext cx="5658398" cy="21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Velocidade média mensal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Ao longo do mês, a operadora deve garantir em média 80% da velocidade contratada.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Exemplo: plano de 100 Mbps → média mensal deve ficar ≥ 80 Mbps.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651</Words>
  <Application>Microsoft Office PowerPoint</Application>
  <PresentationFormat>Personalizar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Poppins Bold Italics</vt:lpstr>
      <vt:lpstr>Calibri</vt:lpstr>
      <vt:lpstr>Poppins Bold</vt:lpstr>
      <vt:lpstr>Poppins</vt:lpstr>
      <vt:lpstr>Poppins Medium</vt:lpstr>
      <vt:lpstr>Arial</vt:lpstr>
      <vt:lpstr>Poppins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Pitch Deck</dc:title>
  <cp:lastModifiedBy>Bruno Henrique de Paula</cp:lastModifiedBy>
  <cp:revision>2</cp:revision>
  <dcterms:created xsi:type="dcterms:W3CDTF">2006-08-16T00:00:00Z</dcterms:created>
  <dcterms:modified xsi:type="dcterms:W3CDTF">2025-08-25T15:42:52Z</dcterms:modified>
  <dc:identifier>DAGxCF9BO8o</dc:identifier>
</cp:coreProperties>
</file>